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2" r:id="rId2"/>
  </p:sldMasterIdLst>
  <p:notesMasterIdLst>
    <p:notesMasterId r:id="rId22"/>
  </p:notesMasterIdLst>
  <p:sldIdLst>
    <p:sldId id="267" r:id="rId3"/>
    <p:sldId id="294" r:id="rId4"/>
    <p:sldId id="296" r:id="rId5"/>
    <p:sldId id="297" r:id="rId6"/>
    <p:sldId id="329" r:id="rId7"/>
    <p:sldId id="333" r:id="rId8"/>
    <p:sldId id="331" r:id="rId9"/>
    <p:sldId id="332" r:id="rId10"/>
    <p:sldId id="334" r:id="rId11"/>
    <p:sldId id="335" r:id="rId12"/>
    <p:sldId id="336" r:id="rId13"/>
    <p:sldId id="337" r:id="rId14"/>
    <p:sldId id="338" r:id="rId15"/>
    <p:sldId id="339" r:id="rId16"/>
    <p:sldId id="341" r:id="rId17"/>
    <p:sldId id="343" r:id="rId18"/>
    <p:sldId id="345" r:id="rId19"/>
    <p:sldId id="340" r:id="rId20"/>
    <p:sldId id="31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55" d="100"/>
          <a:sy n="155" d="100"/>
        </p:scale>
        <p:origin x="944" y="-1112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916-6482-AA44-BB33-A3A5633CC7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0858-234F-D146-87EB-144F56856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2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81853-581A-764A-91A9-2CCFB34FE5B3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3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24BF025-B1E4-9843-88AE-387C0D8374FA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72F8F6B-AD89-A84A-A4B6-77E5AA9B159C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B56F6F-FE8C-C646-83B5-7A4D576AFD1E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B39258D-34E1-114C-858A-314D67F93282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F07C4B0-250A-8440-A5C3-239D95A2AC39}" type="datetime1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0501C6-3213-EB47-B432-D7C61B22369B}" type="datetime1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C9A5CD8-EBCD-A54A-9C67-27C42A0AA980}" type="datetime1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410086-2883-2F4F-A1C4-43DFB0D7B980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76F5C9F-EAE7-DF40-99D1-B4C995765767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9F2C07-F65F-E84A-B0EA-C03338642108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B4F3C98-9B6B-2F4B-A698-5E8947C88DFB}" type="datetime1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4E946A9-9A71-F146-A2C4-04F6A340B3FF}" type="datetime1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althtvizer.github.io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bell-tower"/>
          <p:cNvPicPr>
            <a:picLocks noChangeAspect="1" noChangeArrowheads="1"/>
          </p:cNvPicPr>
          <p:nvPr/>
        </p:nvPicPr>
        <p:blipFill>
          <a:blip r:embed="rId3"/>
          <a:srcRect r="172" b="9528"/>
          <a:stretch>
            <a:fillRect/>
          </a:stretch>
        </p:blipFill>
        <p:spPr bwMode="auto">
          <a:xfrm>
            <a:off x="10478" y="2274888"/>
            <a:ext cx="2749198" cy="348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/>
            </a:extLst>
          </p:cNvPr>
          <p:cNvSpPr>
            <a:spLocks/>
          </p:cNvSpPr>
          <p:nvPr/>
        </p:nvSpPr>
        <p:spPr bwMode="auto">
          <a:xfrm>
            <a:off x="2875678" y="2274888"/>
            <a:ext cx="8077200" cy="47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17375E"/>
              </a:buClr>
              <a:buSzPct val="60000"/>
              <a:buFontTx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Presenter</a:t>
            </a:r>
          </a:p>
          <a:p>
            <a:pPr lvl="1" eaLnBrk="1" hangingPunct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smtClean="0">
                <a:solidFill>
                  <a:schemeClr val="bg1"/>
                </a:solidFill>
              </a:rPr>
              <a:t>Dr</a:t>
            </a:r>
            <a:r>
              <a:rPr lang="en-US" altLang="en-US" sz="1600" dirty="0">
                <a:solidFill>
                  <a:schemeClr val="bg1"/>
                </a:solidFill>
              </a:rPr>
              <a:t>. Tommy Dang</a:t>
            </a: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r>
              <a:rPr lang="en-US" altLang="en-US" sz="1600" dirty="0">
                <a:solidFill>
                  <a:schemeClr val="bg1"/>
                </a:solidFill>
              </a:rPr>
              <a:t>	Assistant Professor, Texas Tech </a:t>
            </a:r>
            <a:r>
              <a:rPr lang="en-US" altLang="en-US" sz="1600" dirty="0" smtClean="0">
                <a:solidFill>
                  <a:schemeClr val="bg1"/>
                </a:solidFill>
              </a:rPr>
              <a:t>University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lvl="2" eaLnBrk="1" hangingPunct="1">
              <a:lnSpc>
                <a:spcPct val="80000"/>
              </a:lnSpc>
              <a:buClrTx/>
              <a:buSzPct val="45000"/>
              <a:buFontTx/>
              <a:buNone/>
              <a:defRPr/>
            </a:pPr>
            <a:endParaRPr lang="en-US" altLang="en-US" sz="1600" b="1" dirty="0">
              <a:solidFill>
                <a:srgbClr val="262626"/>
              </a:solidFill>
            </a:endParaRPr>
          </a:p>
          <a:p>
            <a:pPr marL="457200" lvl="1" indent="0">
              <a:lnSpc>
                <a:spcPct val="80000"/>
              </a:lnSpc>
              <a:buClrTx/>
              <a:buSzTx/>
              <a:buNone/>
              <a:defRPr/>
            </a:pPr>
            <a:endParaRPr lang="en-US" altLang="en-US" sz="1600" b="1" dirty="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rgbClr val="17375E"/>
              </a:buClr>
              <a:buSzPct val="60000"/>
              <a:buBlip>
                <a:blip r:embed="rId4"/>
              </a:buBlip>
              <a:defRPr/>
            </a:pPr>
            <a:r>
              <a:rPr lang="en-US" altLang="en-US" sz="1600" b="1" dirty="0" smtClean="0">
                <a:solidFill>
                  <a:srgbClr val="003366"/>
                </a:solidFill>
              </a:rPr>
              <a:t>PhD Students</a:t>
            </a:r>
            <a:endParaRPr lang="en-US" altLang="en-US" sz="1600" b="1" dirty="0">
              <a:solidFill>
                <a:srgbClr val="003366"/>
              </a:solidFill>
            </a:endParaRP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Ngan</a:t>
            </a:r>
            <a:r>
              <a:rPr lang="en-US" altLang="en-US" sz="1600" dirty="0" smtClean="0">
                <a:solidFill>
                  <a:schemeClr val="bg1"/>
                </a:solidFill>
              </a:rPr>
              <a:t> Nguyen</a:t>
            </a:r>
          </a:p>
          <a:p>
            <a:pPr lvl="1">
              <a:lnSpc>
                <a:spcPct val="80000"/>
              </a:lnSpc>
              <a:buClrTx/>
              <a:buSzTx/>
              <a:buFontTx/>
              <a:buChar char="–"/>
              <a:defRPr/>
            </a:pPr>
            <a:r>
              <a:rPr lang="en-US" altLang="en-US" sz="1600" dirty="0" err="1" smtClean="0">
                <a:solidFill>
                  <a:schemeClr val="bg1"/>
                </a:solidFill>
              </a:rPr>
              <a:t>Vung</a:t>
            </a:r>
            <a:r>
              <a:rPr lang="en-US" altLang="en-US" sz="1600" dirty="0" smtClean="0">
                <a:solidFill>
                  <a:schemeClr val="bg1"/>
                </a:solidFill>
              </a:rPr>
              <a:t> Pham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551935" y="1139619"/>
            <a:ext cx="9724292" cy="9100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x-none" sz="2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HealthTvizer</a:t>
            </a:r>
            <a:r>
              <a:rPr lang="en-US" altLang="x-none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: Exploring </a:t>
            </a:r>
            <a:r>
              <a:rPr lang="en-US" altLang="x-none" sz="2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Health Awareness in Twitter Data through Coordinated Multiple Views</a:t>
            </a:r>
            <a:endParaRPr lang="en-US" altLang="x-none" sz="24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5069"/>
            <a:ext cx="2941581" cy="282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Visual components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57" y="1339570"/>
            <a:ext cx="6729627" cy="54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Visual components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969762"/>
            <a:ext cx="4582641" cy="58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Visual components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170586"/>
            <a:ext cx="5565003" cy="56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Use case 1: </a:t>
            </a:r>
            <a:r>
              <a:rPr lang="en-US" sz="3200" dirty="0"/>
              <a:t>Cancer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4" y="958973"/>
            <a:ext cx="7915404" cy="438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868" y="5474726"/>
            <a:ext cx="8554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</a:rPr>
              <a:t>During </a:t>
            </a:r>
            <a:r>
              <a:rPr lang="en-US" sz="1600" dirty="0">
                <a:latin typeface="Arial" charset="0"/>
              </a:rPr>
              <a:t>January of 2017 the </a:t>
            </a:r>
            <a:r>
              <a:rPr lang="en-US" sz="1600" dirty="0" smtClean="0">
                <a:latin typeface="Arial" charset="0"/>
              </a:rPr>
              <a:t>user ID: </a:t>
            </a:r>
            <a:r>
              <a:rPr lang="en-US" sz="1600" dirty="0" err="1" smtClean="0">
                <a:latin typeface="Arial" charset="0"/>
              </a:rPr>
              <a:t>DwightJasonBain</a:t>
            </a:r>
            <a:r>
              <a:rPr lang="en-US" sz="1600" dirty="0" smtClean="0">
                <a:latin typeface="Arial" charset="0"/>
              </a:rPr>
              <a:t> started </a:t>
            </a:r>
            <a:r>
              <a:rPr lang="en-US" sz="1600" dirty="0">
                <a:latin typeface="Arial" charset="0"/>
              </a:rPr>
              <a:t>a fundraising organization for </a:t>
            </a:r>
            <a:r>
              <a:rPr lang="en-US" sz="1600" dirty="0" smtClean="0">
                <a:latin typeface="Arial" charset="0"/>
              </a:rPr>
              <a:t>his wife </a:t>
            </a:r>
            <a:r>
              <a:rPr lang="en-US" sz="1600" dirty="0">
                <a:latin typeface="Arial" charset="0"/>
              </a:rPr>
              <a:t>(who is suffering from breast cancer</a:t>
            </a:r>
            <a:r>
              <a:rPr lang="en-US" sz="1600" dirty="0" smtClean="0">
                <a:latin typeface="Arial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As this person lives in </a:t>
            </a:r>
            <a:r>
              <a:rPr lang="en-US" sz="1600" dirty="0" smtClean="0"/>
              <a:t>Running Springs</a:t>
            </a:r>
            <a:r>
              <a:rPr lang="en-US" sz="1600" dirty="0"/>
              <a:t>, CA and people in that area retweets the appeal </a:t>
            </a:r>
            <a:r>
              <a:rPr lang="en-US" sz="1600" dirty="0" smtClean="0"/>
              <a:t>for raising </a:t>
            </a:r>
            <a:r>
              <a:rPr lang="en-US" sz="1600" dirty="0"/>
              <a:t>fund, the tweets became spread out, causing a </a:t>
            </a:r>
            <a:r>
              <a:rPr lang="en-US" sz="1600" dirty="0" smtClean="0"/>
              <a:t>huge number </a:t>
            </a:r>
            <a:r>
              <a:rPr lang="en-US" sz="1600" dirty="0"/>
              <a:t>of tweets in that area.</a:t>
            </a:r>
          </a:p>
          <a:p>
            <a:pPr marL="285750" indent="-285750">
              <a:buFont typeface="Arial" charset="0"/>
              <a:buChar char="•"/>
            </a:pPr>
            <a:endParaRPr lang="en-US" sz="1600" b="0" i="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Use case 2: </a:t>
            </a:r>
            <a:r>
              <a:rPr lang="en-US" sz="3200" dirty="0" err="1"/>
              <a:t>InfectiousParasitic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26538" y="5473005"/>
            <a:ext cx="85549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latin typeface="Arial" charset="0"/>
              </a:rPr>
              <a:t>Stigmabase</a:t>
            </a:r>
            <a:r>
              <a:rPr lang="en-US" sz="1400" dirty="0" smtClean="0">
                <a:latin typeface="Arial" charset="0"/>
              </a:rPr>
              <a:t> works </a:t>
            </a:r>
            <a:r>
              <a:rPr lang="en-US" sz="1400" dirty="0">
                <a:latin typeface="Arial" charset="0"/>
              </a:rPr>
              <a:t>on the awareness </a:t>
            </a:r>
            <a:r>
              <a:rPr lang="en-US" sz="1400" dirty="0" err="1">
                <a:latin typeface="Arial" charset="0"/>
              </a:rPr>
              <a:t>ofvarious</a:t>
            </a:r>
            <a:r>
              <a:rPr lang="en-US" sz="1400" dirty="0">
                <a:latin typeface="Arial" charset="0"/>
              </a:rPr>
              <a:t> diseases, especially </a:t>
            </a:r>
            <a:r>
              <a:rPr lang="en-US" sz="1400" dirty="0" smtClean="0">
                <a:latin typeface="Arial" charset="0"/>
              </a:rPr>
              <a:t>on AIDS</a:t>
            </a:r>
            <a:r>
              <a:rPr lang="en-US" sz="1400" dirty="0">
                <a:latin typeface="Arial" charset="0"/>
              </a:rPr>
              <a:t>. They shared the </a:t>
            </a:r>
            <a:r>
              <a:rPr lang="en-US" sz="1400" dirty="0" smtClean="0">
                <a:latin typeface="Arial" charset="0"/>
              </a:rPr>
              <a:t>tweets about the  </a:t>
            </a:r>
            <a:r>
              <a:rPr lang="en-US" sz="1400" dirty="0">
                <a:latin typeface="Arial" charset="0"/>
              </a:rPr>
              <a:t>work </a:t>
            </a:r>
            <a:r>
              <a:rPr lang="en-US" sz="1400" dirty="0" smtClean="0">
                <a:latin typeface="Arial" charset="0"/>
              </a:rPr>
              <a:t>of </a:t>
            </a:r>
            <a:r>
              <a:rPr lang="en-US" sz="1400" dirty="0">
                <a:latin typeface="Arial" charset="0"/>
              </a:rPr>
              <a:t>Merck </a:t>
            </a:r>
            <a:endParaRPr lang="en-US" sz="1400" dirty="0" smtClean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On </a:t>
            </a:r>
            <a:r>
              <a:rPr lang="en-US" sz="1400" dirty="0" smtClean="0"/>
              <a:t>January 27th  </a:t>
            </a:r>
            <a:r>
              <a:rPr lang="en-US" sz="1400" dirty="0"/>
              <a:t>in  Seattle,  WA,  a  news  published  on  several  </a:t>
            </a:r>
            <a:r>
              <a:rPr lang="en-US" sz="1400" dirty="0" smtClean="0"/>
              <a:t>websites (</a:t>
            </a:r>
            <a:r>
              <a:rPr lang="en-US" sz="1400" dirty="0"/>
              <a:t>e.g. Washington </a:t>
            </a:r>
            <a:r>
              <a:rPr lang="en-US" sz="1400" dirty="0" smtClean="0"/>
              <a:t>Times) </a:t>
            </a:r>
            <a:r>
              <a:rPr lang="en-US" sz="1400" dirty="0"/>
              <a:t>stating that the number of </a:t>
            </a:r>
            <a:r>
              <a:rPr lang="en-US" sz="1400" dirty="0" smtClean="0"/>
              <a:t>death because of Flu increases </a:t>
            </a:r>
            <a:r>
              <a:rPr lang="en-US" sz="1400" dirty="0"/>
              <a:t>to 114 in Washington state. There </a:t>
            </a:r>
            <a:r>
              <a:rPr lang="en-US" sz="1400" dirty="0" smtClean="0"/>
              <a:t>was plenty </a:t>
            </a:r>
            <a:r>
              <a:rPr lang="en-US" sz="1400" dirty="0"/>
              <a:t>of tweets related to this issue </a:t>
            </a:r>
            <a:r>
              <a:rPr lang="en-US" sz="1400" dirty="0" smtClean="0"/>
              <a:t>=&gt;  </a:t>
            </a:r>
            <a:r>
              <a:rPr lang="en-US" sz="1400" dirty="0"/>
              <a:t>these types of </a:t>
            </a:r>
            <a:r>
              <a:rPr lang="en-US" sz="1400" dirty="0" smtClean="0"/>
              <a:t>reports create </a:t>
            </a:r>
            <a:r>
              <a:rPr lang="en-US" sz="1400" dirty="0"/>
              <a:t>awareness and fear among the people</a:t>
            </a:r>
            <a:endParaRPr lang="en-US" sz="1400" b="0" i="0" dirty="0"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2" y="1227437"/>
            <a:ext cx="4507177" cy="42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Use case 3: Injury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26538" y="5473005"/>
            <a:ext cx="85549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Our exploring shows us that on January </a:t>
            </a:r>
            <a:r>
              <a:rPr lang="en-US" sz="1400" dirty="0" smtClean="0"/>
              <a:t>17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the </a:t>
            </a:r>
            <a:r>
              <a:rPr lang="en-US" sz="1400" dirty="0"/>
              <a:t>Fox News Insider </a:t>
            </a:r>
            <a:r>
              <a:rPr lang="en-US" sz="1400" dirty="0" smtClean="0"/>
              <a:t>published </a:t>
            </a:r>
            <a:r>
              <a:rPr lang="en-US" sz="1400" dirty="0"/>
              <a:t>a news related to the</a:t>
            </a:r>
          </a:p>
          <a:p>
            <a:r>
              <a:rPr lang="en-US" sz="1400" dirty="0"/>
              <a:t>list of Democrat who won’t attend Trumps Inauguration. </a:t>
            </a:r>
            <a:r>
              <a:rPr lang="en-US" sz="1400" dirty="0" smtClean="0"/>
              <a:t>One the </a:t>
            </a:r>
            <a:r>
              <a:rPr lang="en-US" sz="1400" dirty="0"/>
              <a:t>Twitter user with the ID</a:t>
            </a:r>
          </a:p>
          <a:p>
            <a:r>
              <a:rPr lang="en-US" sz="1400" i="1" dirty="0" smtClean="0"/>
              <a:t>LyndaRe06304657</a:t>
            </a:r>
            <a:r>
              <a:rPr lang="en-US" sz="1400" dirty="0" smtClean="0"/>
              <a:t> started to tweet </a:t>
            </a:r>
            <a:r>
              <a:rPr lang="en-US" sz="1400" dirty="0"/>
              <a:t>about the reason. The user referred that John Lewis, the</a:t>
            </a:r>
          </a:p>
          <a:p>
            <a:r>
              <a:rPr lang="en-US" sz="1400" dirty="0"/>
              <a:t>Democrat congressman, had a brain injury, so those </a:t>
            </a:r>
            <a:r>
              <a:rPr lang="en-US" sz="1400" dirty="0" smtClean="0"/>
              <a:t>Democrats need </a:t>
            </a:r>
            <a:r>
              <a:rPr lang="en-US" sz="1400" dirty="0"/>
              <a:t>to take care of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30" y="1158667"/>
            <a:ext cx="4422689" cy="43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Use case 5: Neurological </a:t>
            </a:r>
            <a:r>
              <a:rPr lang="en-US" sz="3200" dirty="0"/>
              <a:t>diseases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537" y="5843708"/>
            <a:ext cx="85549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</a:t>
            </a:r>
            <a:r>
              <a:rPr lang="en-US" sz="1400" dirty="0"/>
              <a:t>the keyword stream, “</a:t>
            </a:r>
            <a:r>
              <a:rPr lang="en-US" sz="1400" dirty="0" smtClean="0"/>
              <a:t>Autism” stands </a:t>
            </a:r>
            <a:r>
              <a:rPr lang="en-US" sz="1400" dirty="0"/>
              <a:t>out on January 10. Examining the user’s tweets </a:t>
            </a:r>
            <a:r>
              <a:rPr lang="en-US" sz="1400" dirty="0" smtClean="0"/>
              <a:t>from the </a:t>
            </a:r>
            <a:r>
              <a:rPr lang="en-US" sz="1400" dirty="0"/>
              <a:t>user list, we found that the </a:t>
            </a:r>
            <a:r>
              <a:rPr lang="en-US" sz="1400" dirty="0" smtClean="0"/>
              <a:t>user </a:t>
            </a:r>
            <a:r>
              <a:rPr lang="en-US" sz="1400" dirty="0" err="1" smtClean="0"/>
              <a:t>AutismSocietySD</a:t>
            </a:r>
            <a:r>
              <a:rPr lang="en-US" sz="1400" dirty="0" smtClean="0"/>
              <a:t> share</a:t>
            </a:r>
            <a:r>
              <a:rPr lang="en-US" sz="1400" dirty="0"/>
              <a:t> </a:t>
            </a:r>
            <a:r>
              <a:rPr lang="en-US" sz="1400" dirty="0" smtClean="0"/>
              <a:t>lots </a:t>
            </a:r>
            <a:r>
              <a:rPr lang="en-US" sz="1400" dirty="0"/>
              <a:t>of tweets about the “7th annual swimming with </a:t>
            </a:r>
            <a:r>
              <a:rPr lang="en-US" sz="1400" dirty="0" smtClean="0"/>
              <a:t>autism conference</a:t>
            </a:r>
            <a:r>
              <a:rPr lang="en-US" sz="1400" dirty="0"/>
              <a:t>” in San Marcos, CA. That explains a high </a:t>
            </a:r>
            <a:r>
              <a:rPr lang="en-US" sz="1400" dirty="0" smtClean="0"/>
              <a:t>frequency of </a:t>
            </a:r>
            <a:r>
              <a:rPr lang="en-US" sz="1400" dirty="0"/>
              <a:t>“Autism” on January 10, 2017.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08" y="1349630"/>
            <a:ext cx="5258146" cy="42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364306"/>
            <a:ext cx="8229600" cy="5127110"/>
          </a:xfrm>
        </p:spPr>
        <p:txBody>
          <a:bodyPr/>
          <a:lstStyle/>
          <a:p>
            <a:r>
              <a:rPr lang="en-US" sz="2400" dirty="0"/>
              <a:t>We solicited qualitative responses </a:t>
            </a:r>
            <a:r>
              <a:rPr lang="en-US" sz="2400" dirty="0" smtClean="0"/>
              <a:t>about </a:t>
            </a:r>
            <a:r>
              <a:rPr lang="en-US" sz="2400" i="1" dirty="0" err="1" smtClean="0"/>
              <a:t>HealthTvizer</a:t>
            </a:r>
            <a:endParaRPr lang="en-US" sz="2400" i="1" dirty="0"/>
          </a:p>
          <a:p>
            <a:r>
              <a:rPr lang="en-US" sz="2400" dirty="0"/>
              <a:t>f</a:t>
            </a:r>
            <a:r>
              <a:rPr lang="en-US" sz="2400" dirty="0" smtClean="0"/>
              <a:t>rom medical students </a:t>
            </a:r>
            <a:r>
              <a:rPr lang="en-US" sz="2400" dirty="0"/>
              <a:t>and </a:t>
            </a:r>
            <a:r>
              <a:rPr lang="en-US" sz="2400" dirty="0" smtClean="0"/>
              <a:t>associate </a:t>
            </a:r>
            <a:r>
              <a:rPr lang="en-US" sz="2400" dirty="0"/>
              <a:t>professor at Health Science</a:t>
            </a:r>
          </a:p>
          <a:p>
            <a:r>
              <a:rPr lang="en-US" sz="2400" dirty="0"/>
              <a:t>Center at a public university. </a:t>
            </a:r>
            <a:endParaRPr lang="en-US" sz="2400" dirty="0" smtClean="0"/>
          </a:p>
          <a:p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They concluded </a:t>
            </a:r>
            <a:r>
              <a:rPr lang="en-US" sz="2000" dirty="0"/>
              <a:t>that there is a </a:t>
            </a:r>
            <a:r>
              <a:rPr lang="en-US" sz="2000" dirty="0" smtClean="0"/>
              <a:t>huge need </a:t>
            </a:r>
            <a:r>
              <a:rPr lang="en-US" sz="2000" dirty="0"/>
              <a:t>for these interactive and real-time visualizations </a:t>
            </a:r>
            <a:r>
              <a:rPr lang="en-US" sz="2000" dirty="0" smtClean="0"/>
              <a:t>for mental </a:t>
            </a:r>
            <a:r>
              <a:rPr lang="en-US" sz="2000" dirty="0"/>
              <a:t>health providers in this country. He also </a:t>
            </a:r>
            <a:r>
              <a:rPr lang="en-US" sz="2000" dirty="0" smtClean="0"/>
              <a:t>mentioned that </a:t>
            </a:r>
            <a:r>
              <a:rPr lang="en-US" sz="2000" dirty="0"/>
              <a:t>we could make the argument if more people are </a:t>
            </a:r>
            <a:r>
              <a:rPr lang="en-US" sz="2000" dirty="0" smtClean="0"/>
              <a:t>talking about </a:t>
            </a:r>
            <a:r>
              <a:rPr lang="en-US" sz="2000" dirty="0"/>
              <a:t>something in a certain area then the </a:t>
            </a:r>
            <a:r>
              <a:rPr lang="en-US" sz="2000" b="1" dirty="0" smtClean="0"/>
              <a:t>government</a:t>
            </a:r>
            <a:r>
              <a:rPr lang="en-US" sz="2000" dirty="0" smtClean="0"/>
              <a:t> needs </a:t>
            </a:r>
            <a:r>
              <a:rPr lang="en-US" sz="2000" dirty="0"/>
              <a:t>to devote more resources and attention to </a:t>
            </a:r>
            <a:r>
              <a:rPr lang="en-US" sz="2000" dirty="0" smtClean="0"/>
              <a:t>that disease </a:t>
            </a:r>
            <a:r>
              <a:rPr lang="en-US" sz="2000" dirty="0"/>
              <a:t>or condition in that area 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Domain </a:t>
            </a:r>
            <a:r>
              <a:rPr lang="en-US" sz="2000" dirty="0"/>
              <a:t>experts agree </a:t>
            </a:r>
            <a:r>
              <a:rPr lang="en-US" sz="2000" dirty="0" smtClean="0"/>
              <a:t>that </a:t>
            </a:r>
            <a:r>
              <a:rPr lang="en-US" sz="2000" i="1" dirty="0" err="1" smtClean="0"/>
              <a:t>HealthTvizer</a:t>
            </a:r>
            <a:r>
              <a:rPr lang="en-US" sz="2000" i="1" dirty="0" smtClean="0"/>
              <a:t> </a:t>
            </a:r>
            <a:r>
              <a:rPr lang="en-US" sz="2000" dirty="0" smtClean="0"/>
              <a:t>could </a:t>
            </a:r>
            <a:r>
              <a:rPr lang="en-US" sz="2000" dirty="0"/>
              <a:t>be useful for </a:t>
            </a:r>
            <a:r>
              <a:rPr lang="en-US" sz="2000" b="1" dirty="0"/>
              <a:t>doctors who are just starting to </a:t>
            </a:r>
            <a:r>
              <a:rPr lang="en-US" sz="2000" b="1" dirty="0" smtClean="0"/>
              <a:t>decide where </a:t>
            </a:r>
            <a:r>
              <a:rPr lang="en-US" sz="2000" b="1" dirty="0"/>
              <a:t>to start their careers.</a:t>
            </a:r>
            <a:r>
              <a:rPr lang="en-US" sz="2000" dirty="0"/>
              <a:t> Specifically, when people </a:t>
            </a:r>
            <a:r>
              <a:rPr lang="en-US" sz="2000" dirty="0" smtClean="0"/>
              <a:t>in a </a:t>
            </a:r>
            <a:r>
              <a:rPr lang="en-US" sz="2000" dirty="0"/>
              <a:t>specific city discuss lots a disease, they are probably </a:t>
            </a:r>
            <a:r>
              <a:rPr lang="en-US" sz="2000" dirty="0" smtClean="0"/>
              <a:t>in need </a:t>
            </a:r>
            <a:r>
              <a:rPr lang="en-US" sz="2000" dirty="0"/>
              <a:t>of health care services for that condition/disease</a:t>
            </a:r>
          </a:p>
          <a:p>
            <a:pPr>
              <a:buFont typeface="Arial" charset="0"/>
              <a:buChar char="•"/>
            </a:pPr>
            <a:endParaRPr lang="en-US" sz="20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dirty="0"/>
              <a:t>Informal User study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1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Demo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10469" y="1588529"/>
            <a:ext cx="4160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healthtvizer.github.io/index.html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Questions?</a:t>
            </a:r>
            <a:endParaRPr lang="en-US" dirty="0"/>
          </a:p>
        </p:txBody>
      </p:sp>
      <p:sp>
        <p:nvSpPr>
          <p:cNvPr id="4505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442005" y="123620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 typeface="Wingdings" charset="2"/>
              <a:buNone/>
            </a:pPr>
            <a:r>
              <a:rPr lang="en-US" altLang="en-US" dirty="0" smtClean="0">
                <a:ea typeface="ＭＳ Ｐゴシック" charset="-128"/>
              </a:rPr>
              <a:t>Email: </a:t>
            </a:r>
            <a:r>
              <a:rPr lang="en-US" altLang="en-US" dirty="0" err="1" smtClean="0">
                <a:ea typeface="ＭＳ Ｐゴシック" charset="-128"/>
              </a:rPr>
              <a:t>Tommy.Dang@ttu.edu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947"/>
            <a:ext cx="5781190" cy="556054"/>
          </a:xfrm>
          <a:prstGeom prst="rect">
            <a:avLst/>
          </a:prstGeom>
        </p:spPr>
      </p:pic>
      <p:pic>
        <p:nvPicPr>
          <p:cNvPr id="8" name="Picture 6" descr="TTUtl_DblT_c2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5161" y="5824151"/>
            <a:ext cx="796444" cy="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7" y="1914043"/>
            <a:ext cx="6961963" cy="43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222423" y="1352511"/>
            <a:ext cx="9407610" cy="2545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  <a:defRPr/>
            </a:pPr>
            <a:r>
              <a:rPr lang="en-US" dirty="0"/>
              <a:t>Introduction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Background and related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Visualization </a:t>
            </a:r>
            <a:r>
              <a:rPr lang="en-US" dirty="0" smtClean="0"/>
              <a:t>architecture</a:t>
            </a:r>
            <a:endParaRPr lang="en-US" dirty="0" smtClean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Use cases</a:t>
            </a:r>
            <a:endParaRPr lang="en-US" dirty="0" smtClean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dirty="0" smtClean="0"/>
              <a:t>Future work</a:t>
            </a:r>
            <a:endParaRPr lang="en-US" dirty="0"/>
          </a:p>
          <a:p>
            <a:pPr marL="385763" indent="-385763">
              <a:buFont typeface="+mj-lt"/>
              <a:buAutoNum type="arabicPeriod"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740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6918" y="1331355"/>
            <a:ext cx="8229600" cy="452596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Analyzing </a:t>
            </a:r>
            <a:r>
              <a:rPr lang="en-US" altLang="en-US" sz="2400" dirty="0">
                <a:ea typeface="ＭＳ Ｐゴシック" charset="-128"/>
              </a:rPr>
              <a:t>public user posts and shared information on social media can assist us in measuring various population characteristics, patterns, movements, </a:t>
            </a:r>
            <a:r>
              <a:rPr lang="en-US" altLang="en-US" sz="2400" dirty="0" smtClean="0">
                <a:ea typeface="ＭＳ Ｐゴシック" charset="-128"/>
              </a:rPr>
              <a:t>as </a:t>
            </a:r>
            <a:r>
              <a:rPr lang="en-US" altLang="en-US" sz="2400" dirty="0">
                <a:ea typeface="ＭＳ Ｐゴシック" charset="-128"/>
              </a:rPr>
              <a:t>well as the public health conditions</a:t>
            </a:r>
            <a:r>
              <a:rPr lang="en-US" altLang="en-US" sz="2400" dirty="0" smtClean="0">
                <a:ea typeface="ＭＳ Ｐゴシック" charset="-128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2400" dirty="0" smtClean="0">
              <a:ea typeface="ＭＳ Ｐゴシック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In </a:t>
            </a:r>
            <a:r>
              <a:rPr lang="en-US" altLang="en-US" sz="2400" dirty="0">
                <a:ea typeface="ＭＳ Ｐゴシック" charset="-128"/>
              </a:rPr>
              <a:t>this paper, we present a social media analytics tool, called </a:t>
            </a:r>
            <a:r>
              <a:rPr lang="en-US" altLang="x-none" sz="24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HealthTvizer</a:t>
            </a:r>
            <a:r>
              <a:rPr lang="en-US" altLang="en-US" sz="2400" dirty="0" smtClean="0">
                <a:ea typeface="ＭＳ Ｐゴシック" charset="-128"/>
              </a:rPr>
              <a:t>, </a:t>
            </a:r>
            <a:r>
              <a:rPr lang="en-US" altLang="en-US" sz="2400" dirty="0">
                <a:ea typeface="ＭＳ Ｐゴシック" charset="-128"/>
              </a:rPr>
              <a:t>for exploring health awareness using Twitter data through interactive and interconnected multiple views</a:t>
            </a:r>
            <a:r>
              <a:rPr lang="en-US" altLang="en-US" sz="2400" dirty="0" smtClean="0">
                <a:ea typeface="ＭＳ Ｐゴシック" charset="-128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altLang="en-US" sz="2400" dirty="0" smtClean="0">
              <a:ea typeface="ＭＳ Ｐゴシック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We </a:t>
            </a:r>
            <a:r>
              <a:rPr lang="en-US" altLang="en-US" sz="2400" dirty="0">
                <a:ea typeface="ＭＳ Ｐゴシック" charset="-128"/>
              </a:rPr>
              <a:t>demonstrate </a:t>
            </a:r>
            <a:r>
              <a:rPr lang="en-US" altLang="x-none" sz="24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HealthTvizer</a:t>
            </a:r>
            <a:r>
              <a:rPr lang="en-US" altLang="en-US" sz="2400" dirty="0" smtClean="0">
                <a:ea typeface="ＭＳ Ｐゴシック" charset="-128"/>
              </a:rPr>
              <a:t> </a:t>
            </a:r>
            <a:r>
              <a:rPr lang="en-US" altLang="en-US" sz="2400" dirty="0">
                <a:ea typeface="ＭＳ Ｐゴシック" charset="-128"/>
              </a:rPr>
              <a:t>on more than </a:t>
            </a:r>
            <a:r>
              <a:rPr lang="en-US" altLang="en-US" sz="2400" dirty="0" smtClean="0">
                <a:ea typeface="ＭＳ Ｐゴシック" charset="-128"/>
              </a:rPr>
              <a:t>130k </a:t>
            </a:r>
            <a:r>
              <a:rPr lang="en-US" altLang="en-US" sz="2400" dirty="0">
                <a:ea typeface="ＭＳ Ｐゴシック" charset="-128"/>
              </a:rPr>
              <a:t>disease-related tweets (extracted from over 57 million tweets) in January 2017.</a:t>
            </a:r>
            <a:endParaRPr lang="en-US" altLang="en-US" sz="2400" dirty="0" smtClean="0">
              <a:ea typeface="ＭＳ Ｐゴシック" charset="-128"/>
            </a:endParaRPr>
          </a:p>
          <a:p>
            <a:endParaRPr lang="en-US" altLang="en-US" sz="2400" dirty="0" smtClean="0">
              <a:ea typeface="ＭＳ Ｐゴシック" charset="-128"/>
            </a:endParaRPr>
          </a:p>
          <a:p>
            <a:endParaRPr lang="en-US" altLang="en-US" sz="2400" dirty="0" smtClean="0">
              <a:ea typeface="ＭＳ Ｐゴシック" charset="-128"/>
            </a:endParaRPr>
          </a:p>
          <a:p>
            <a:r>
              <a:rPr lang="en-US" altLang="en-US" sz="2400" dirty="0" smtClean="0"/>
              <a:t> </a:t>
            </a:r>
            <a:endParaRPr lang="en-US" altLang="en-US" sz="2400" dirty="0">
              <a:ea typeface="ＭＳ Ｐゴシック" charset="-128"/>
            </a:endParaRPr>
          </a:p>
        </p:txBody>
      </p:sp>
      <p:sp>
        <p:nvSpPr>
          <p:cNvPr id="17411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</a:p>
        </p:txBody>
      </p:sp>
      <p:sp>
        <p:nvSpPr>
          <p:cNvPr id="18433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90168" y="1391060"/>
            <a:ext cx="8391367" cy="4787317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When dealing with public health information, domain </a:t>
            </a:r>
            <a:r>
              <a:rPr lang="en-US" altLang="en-US" sz="2400" dirty="0" smtClean="0">
                <a:ea typeface="ＭＳ Ｐゴシック" charset="-128"/>
              </a:rPr>
              <a:t>experts concern </a:t>
            </a:r>
            <a:r>
              <a:rPr lang="en-US" altLang="en-US" sz="2400" dirty="0">
                <a:ea typeface="ＭＳ Ｐゴシック" charset="-128"/>
              </a:rPr>
              <a:t>on the following issues</a:t>
            </a:r>
            <a:r>
              <a:rPr lang="en-US" altLang="en-US" sz="2400" dirty="0" smtClean="0">
                <a:ea typeface="ＭＳ Ｐゴシック" charset="-128"/>
              </a:rPr>
              <a:t>:</a:t>
            </a:r>
          </a:p>
          <a:p>
            <a:endParaRPr lang="en-US" altLang="en-US" sz="2400" dirty="0" smtClean="0">
              <a:ea typeface="ＭＳ Ｐゴシック" charset="-128"/>
            </a:endParaRPr>
          </a:p>
          <a:p>
            <a:pPr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Q1</a:t>
            </a:r>
            <a:r>
              <a:rPr lang="en-US" altLang="en-US" sz="2400" dirty="0">
                <a:ea typeface="ＭＳ Ｐゴシック" charset="-128"/>
              </a:rPr>
              <a:t>: What public health information can be learned </a:t>
            </a:r>
            <a:r>
              <a:rPr lang="en-US" altLang="en-US" sz="2400" dirty="0" smtClean="0">
                <a:ea typeface="ＭＳ Ｐゴシック" charset="-128"/>
              </a:rPr>
              <a:t>from Twitter?</a:t>
            </a:r>
          </a:p>
          <a:p>
            <a:pPr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Q2</a:t>
            </a:r>
            <a:r>
              <a:rPr lang="en-US" altLang="en-US" sz="2400" dirty="0">
                <a:ea typeface="ＭＳ Ｐゴシック" charset="-128"/>
              </a:rPr>
              <a:t>: Are there any geographical areas where people </a:t>
            </a:r>
            <a:r>
              <a:rPr lang="en-US" altLang="en-US" sz="2400" dirty="0" smtClean="0">
                <a:ea typeface="ＭＳ Ｐゴシック" charset="-128"/>
              </a:rPr>
              <a:t>are prone </a:t>
            </a:r>
            <a:r>
              <a:rPr lang="en-US" altLang="en-US" sz="2400" dirty="0">
                <a:ea typeface="ＭＳ Ｐゴシック" charset="-128"/>
              </a:rPr>
              <a:t>to specific diseases</a:t>
            </a:r>
            <a:r>
              <a:rPr lang="en-US" altLang="en-US" sz="2400" dirty="0" smtClean="0">
                <a:ea typeface="ＭＳ Ｐゴシック" charset="-128"/>
              </a:rPr>
              <a:t>?</a:t>
            </a:r>
          </a:p>
          <a:p>
            <a:pPr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Q3</a:t>
            </a:r>
            <a:r>
              <a:rPr lang="en-US" altLang="en-US" sz="2400" dirty="0">
                <a:ea typeface="ＭＳ Ｐゴシック" charset="-128"/>
              </a:rPr>
              <a:t>: Is there any relation of diseases with exercise or </a:t>
            </a:r>
            <a:r>
              <a:rPr lang="en-US" altLang="en-US" sz="2400" dirty="0" smtClean="0">
                <a:ea typeface="ＭＳ Ｐゴシック" charset="-128"/>
              </a:rPr>
              <a:t>general </a:t>
            </a:r>
            <a:r>
              <a:rPr lang="en-US" altLang="en-US" sz="2400" dirty="0">
                <a:ea typeface="ＭＳ Ｐゴシック" charset="-128"/>
              </a:rPr>
              <a:t>daily behavior which we can infer from tweets? </a:t>
            </a:r>
            <a:endParaRPr lang="en-US" altLang="en-US" sz="2400" dirty="0" smtClean="0">
              <a:ea typeface="ＭＳ Ｐゴシック" charset="-128"/>
            </a:endParaRPr>
          </a:p>
          <a:p>
            <a:pPr>
              <a:buFont typeface="Arial" charset="0"/>
              <a:buChar char="•"/>
            </a:pPr>
            <a:r>
              <a:rPr lang="en-US" altLang="en-US" sz="2400" dirty="0" smtClean="0">
                <a:ea typeface="ＭＳ Ｐゴシック" charset="-128"/>
              </a:rPr>
              <a:t>Q4: </a:t>
            </a:r>
            <a:r>
              <a:rPr lang="en-US" altLang="en-US" sz="2400" dirty="0">
                <a:ea typeface="ＭＳ Ｐゴシック" charset="-128"/>
              </a:rPr>
              <a:t>Which diseases are more discussed in social </a:t>
            </a:r>
            <a:r>
              <a:rPr lang="en-US" altLang="en-US" sz="2400" dirty="0" smtClean="0">
                <a:ea typeface="ＭＳ Ｐゴシック" charset="-128"/>
              </a:rPr>
              <a:t>media and </a:t>
            </a:r>
            <a:r>
              <a:rPr lang="en-US" altLang="en-US" sz="2400" dirty="0">
                <a:ea typeface="ＭＳ Ｐゴシック" charset="-128"/>
              </a:rPr>
              <a:t>if there is a gap with respect to an actual scenario</a:t>
            </a:r>
            <a:r>
              <a:rPr lang="en-US" altLang="en-US" sz="2400" dirty="0" smtClean="0">
                <a:ea typeface="ＭＳ Ｐゴシック" charset="-128"/>
              </a:rPr>
              <a:t>?</a:t>
            </a:r>
            <a:endParaRPr lang="en-US" altLang="en-US" sz="2400" b="1" dirty="0">
              <a:solidFill>
                <a:srgbClr val="1E3984"/>
              </a:solidFill>
              <a:ea typeface="MS Gothic" charset="-128"/>
            </a:endParaRPr>
          </a:p>
        </p:txBody>
      </p:sp>
      <p:sp>
        <p:nvSpPr>
          <p:cNvPr id="18435" name="Content Placeholder 2"/>
          <p:cNvSpPr>
            <a:spLocks/>
          </p:cNvSpPr>
          <p:nvPr/>
        </p:nvSpPr>
        <p:spPr bwMode="auto">
          <a:xfrm>
            <a:off x="1371600" y="1543050"/>
            <a:ext cx="65151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p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00853E"/>
              </a:buClr>
              <a:buSzPct val="75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00853E"/>
              </a:buClr>
              <a:buSzPct val="65000"/>
              <a:buFont typeface="Wingdings" charset="2"/>
              <a:buChar char="p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00853E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53E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ts val="506"/>
              </a:spcBef>
              <a:buClrTx/>
              <a:buSzPct val="60000"/>
              <a:buNone/>
            </a:pPr>
            <a:endParaRPr lang="en-US" altLang="en-US" sz="2100" b="1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364306"/>
            <a:ext cx="8229600" cy="5127110"/>
          </a:xfrm>
        </p:spPr>
        <p:txBody>
          <a:bodyPr/>
          <a:lstStyle/>
          <a:p>
            <a:r>
              <a:rPr lang="en-US" sz="2400" dirty="0" smtClean="0"/>
              <a:t>We adopt </a:t>
            </a:r>
            <a:r>
              <a:rPr lang="en-US" sz="2400" dirty="0"/>
              <a:t>three step metaphor for </a:t>
            </a:r>
            <a:r>
              <a:rPr lang="en-US" sz="2400" dirty="0" smtClean="0"/>
              <a:t>information </a:t>
            </a:r>
            <a:r>
              <a:rPr lang="en-US" sz="2400" dirty="0"/>
              <a:t>visualization: overview first, zoom and filter, and </a:t>
            </a:r>
            <a:r>
              <a:rPr lang="en-US" sz="2400" dirty="0" smtClean="0"/>
              <a:t>then details-on-demand</a:t>
            </a:r>
          </a:p>
          <a:p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T1: </a:t>
            </a:r>
            <a:r>
              <a:rPr lang="en-US" sz="2000" dirty="0"/>
              <a:t>Provide a summary view of popular diseases and </a:t>
            </a:r>
            <a:r>
              <a:rPr lang="en-US" sz="2000" dirty="0" smtClean="0"/>
              <a:t>keywords </a:t>
            </a:r>
            <a:r>
              <a:rPr lang="en-US" sz="2000" dirty="0"/>
              <a:t>over </a:t>
            </a:r>
            <a:r>
              <a:rPr lang="en-US" sz="2000" dirty="0" smtClean="0"/>
              <a:t>time.</a:t>
            </a:r>
            <a:endParaRPr lang="en-US" sz="2000" dirty="0"/>
          </a:p>
          <a:p>
            <a:pPr>
              <a:buFont typeface="Arial" charset="0"/>
              <a:buChar char="•"/>
            </a:pPr>
            <a:r>
              <a:rPr lang="en-US" sz="2000" dirty="0" smtClean="0"/>
              <a:t>T2: </a:t>
            </a:r>
            <a:r>
              <a:rPr lang="en-US" sz="2000" dirty="0"/>
              <a:t>Details on demand 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T3: </a:t>
            </a:r>
            <a:r>
              <a:rPr lang="en-US" sz="2000" dirty="0"/>
              <a:t>Data filtering </a:t>
            </a:r>
            <a:endParaRPr lang="en-US" sz="2000" dirty="0" smtClean="0"/>
          </a:p>
          <a:p>
            <a:pPr>
              <a:buFont typeface="Arial" charset="0"/>
              <a:buChar char="•"/>
            </a:pPr>
            <a:r>
              <a:rPr lang="en-US" sz="2000" dirty="0" smtClean="0"/>
              <a:t>T4: </a:t>
            </a:r>
            <a:r>
              <a:rPr lang="en-US" sz="2000" dirty="0"/>
              <a:t>Order terms in the </a:t>
            </a:r>
            <a:r>
              <a:rPr lang="en-US" sz="2000" dirty="0" err="1"/>
              <a:t>streamgraphs</a:t>
            </a:r>
            <a:r>
              <a:rPr lang="en-US" sz="2000" dirty="0"/>
              <a:t> as well as the </a:t>
            </a:r>
            <a:r>
              <a:rPr lang="en-US" sz="2000" dirty="0" smtClean="0"/>
              <a:t>word clouds </a:t>
            </a:r>
          </a:p>
          <a:p>
            <a:pPr>
              <a:buFont typeface="Arial" charset="0"/>
              <a:buChar char="•"/>
            </a:pPr>
            <a:r>
              <a:rPr lang="en-US" sz="2000" dirty="0" smtClean="0"/>
              <a:t>T5: Our </a:t>
            </a:r>
            <a:r>
              <a:rPr lang="en-US" sz="2000" dirty="0" err="1" smtClean="0"/>
              <a:t>HealthTvizer</a:t>
            </a:r>
            <a:r>
              <a:rPr lang="en-US" sz="2000" dirty="0"/>
              <a:t> </a:t>
            </a:r>
            <a:r>
              <a:rPr lang="en-US" sz="2000" dirty="0" smtClean="0"/>
              <a:t>represents </a:t>
            </a:r>
            <a:r>
              <a:rPr lang="en-US" sz="2000" dirty="0"/>
              <a:t>the </a:t>
            </a:r>
            <a:r>
              <a:rPr lang="en-US" sz="2000" b="1" dirty="0"/>
              <a:t>relationships</a:t>
            </a:r>
            <a:r>
              <a:rPr lang="en-US" sz="2000" dirty="0"/>
              <a:t> </a:t>
            </a:r>
            <a:r>
              <a:rPr lang="en-US" sz="2000" dirty="0" smtClean="0"/>
              <a:t>among the </a:t>
            </a:r>
            <a:r>
              <a:rPr lang="en-US" sz="2000" dirty="0"/>
              <a:t>hot keywords and diseases in a force directed layout.</a:t>
            </a:r>
          </a:p>
          <a:p>
            <a:pPr>
              <a:buFont typeface="Arial" charset="0"/>
              <a:buChar char="•"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altLang="en-US" sz="3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Project Overview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9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Image result for TextFlow visualization">
            <a:extLst>
              <a:ext uri="{FF2B5EF4-FFF2-40B4-BE49-F238E27FC236}">
                <a16:creationId xmlns:a16="http://schemas.microsoft.com/office/drawing/2014/main" xmlns="" id="{B7225D1F-5DF0-4D32-9729-148B25AB1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3889481"/>
            <a:ext cx="4162424" cy="263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>
            <a:extLst/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Related work</a:t>
            </a:r>
          </a:p>
        </p:txBody>
      </p:sp>
      <p:pic>
        <p:nvPicPr>
          <p:cNvPr id="5" name="Picture 2" descr="A picture containing object&#10;&#10;Description automatically generated with very low confidence">
            <a:extLst>
              <a:ext uri="{FF2B5EF4-FFF2-40B4-BE49-F238E27FC236}">
                <a16:creationId xmlns:a16="http://schemas.microsoft.com/office/drawing/2014/main" xmlns="" id="{8F529E8E-FFA4-4D77-BCAC-2A6E2EE16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"/>
          <a:stretch/>
        </p:blipFill>
        <p:spPr bwMode="auto">
          <a:xfrm>
            <a:off x="4317865" y="3751256"/>
            <a:ext cx="4689203" cy="279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5578AF-DF55-4592-BD8A-485A8FA406A8}"/>
              </a:ext>
            </a:extLst>
          </p:cNvPr>
          <p:cNvSpPr/>
          <p:nvPr/>
        </p:nvSpPr>
        <p:spPr>
          <a:xfrm>
            <a:off x="6045200" y="6162707"/>
            <a:ext cx="9541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 err="1"/>
              <a:t>TextArc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F1F27E2-6324-4C0D-9908-6E49DCED79D1}"/>
              </a:ext>
            </a:extLst>
          </p:cNvPr>
          <p:cNvGrpSpPr/>
          <p:nvPr/>
        </p:nvGrpSpPr>
        <p:grpSpPr>
          <a:xfrm>
            <a:off x="386156" y="1712364"/>
            <a:ext cx="3538131" cy="1582353"/>
            <a:chOff x="386156" y="1846647"/>
            <a:chExt cx="3538131" cy="15823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4B121E44-966F-4D59-A590-6823160EE2AB}"/>
                </a:ext>
              </a:extLst>
            </p:cNvPr>
            <p:cNvSpPr/>
            <p:nvPr/>
          </p:nvSpPr>
          <p:spPr>
            <a:xfrm>
              <a:off x="386156" y="1846647"/>
              <a:ext cx="27250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Text visualization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E4EC71B3-4AF6-46C4-849D-E10CF5FE25A6}"/>
                </a:ext>
              </a:extLst>
            </p:cNvPr>
            <p:cNvSpPr/>
            <p:nvPr/>
          </p:nvSpPr>
          <p:spPr>
            <a:xfrm>
              <a:off x="759219" y="2470340"/>
              <a:ext cx="3165068" cy="95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/>
                <a:t>+ focus on topic evolution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/>
                <a:t>-  not their correlations</a:t>
              </a:r>
            </a:p>
          </p:txBody>
        </p:sp>
      </p:grpSp>
      <p:pic>
        <p:nvPicPr>
          <p:cNvPr id="6148" name="Picture 4" descr="Teaser Image">
            <a:extLst>
              <a:ext uri="{FF2B5EF4-FFF2-40B4-BE49-F238E27FC236}">
                <a16:creationId xmlns:a16="http://schemas.microsoft.com/office/drawing/2014/main" xmlns="" id="{54D32D07-6B82-420C-A515-5A0196FC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1862394"/>
            <a:ext cx="4772199" cy="17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C65AA-5A8C-406D-8DB4-EBBB59E233BA}"/>
              </a:ext>
            </a:extLst>
          </p:cNvPr>
          <p:cNvSpPr/>
          <p:nvPr/>
        </p:nvSpPr>
        <p:spPr>
          <a:xfrm>
            <a:off x="4384442" y="1441347"/>
            <a:ext cx="464525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EvoRiver</a:t>
            </a:r>
            <a:r>
              <a:rPr lang="en-US" dirty="0"/>
              <a:t> </a:t>
            </a:r>
            <a:r>
              <a:rPr lang="en-US" sz="1400" dirty="0"/>
              <a:t>separate the negative and positive threads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2D0075E-4D62-4767-ADDF-9E64812B9FE9}"/>
              </a:ext>
            </a:extLst>
          </p:cNvPr>
          <p:cNvSpPr/>
          <p:nvPr/>
        </p:nvSpPr>
        <p:spPr>
          <a:xfrm>
            <a:off x="1362520" y="6173280"/>
            <a:ext cx="109523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 err="1"/>
              <a:t>TextFlow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364306"/>
            <a:ext cx="8229600" cy="512711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We collect tweets </a:t>
            </a:r>
            <a:r>
              <a:rPr lang="en-US" sz="2400" dirty="0" err="1" smtClean="0"/>
              <a:t>geolocated</a:t>
            </a:r>
            <a:r>
              <a:rPr lang="en-US" sz="2400" dirty="0" smtClean="0"/>
              <a:t> in </a:t>
            </a:r>
            <a:r>
              <a:rPr lang="en-US" sz="2400" dirty="0"/>
              <a:t>the </a:t>
            </a:r>
            <a:r>
              <a:rPr lang="en-US" sz="2400" dirty="0" smtClean="0"/>
              <a:t>US from </a:t>
            </a:r>
            <a:r>
              <a:rPr lang="en-US" sz="2400" dirty="0"/>
              <a:t>Jan 6 to Jan </a:t>
            </a:r>
            <a:r>
              <a:rPr lang="en-US" sz="2400" dirty="0" smtClean="0"/>
              <a:t>31, 2017</a:t>
            </a:r>
            <a:r>
              <a:rPr lang="en-US" sz="2400" dirty="0"/>
              <a:t>, which includes 57,934,000 tweets. 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query </a:t>
            </a:r>
            <a:r>
              <a:rPr lang="en-US" sz="2400" dirty="0" err="1" smtClean="0"/>
              <a:t>Datasift’s</a:t>
            </a:r>
            <a:r>
              <a:rPr lang="en-US" sz="2400" dirty="0"/>
              <a:t> </a:t>
            </a:r>
            <a:r>
              <a:rPr lang="en-US" sz="2400" dirty="0" smtClean="0"/>
              <a:t>streaming </a:t>
            </a:r>
            <a:r>
              <a:rPr lang="en-US" sz="2400" dirty="0"/>
              <a:t>API to collect tweets that also have </a:t>
            </a:r>
            <a:r>
              <a:rPr lang="en-US" sz="2400" dirty="0" smtClean="0"/>
              <a:t>meta-information including </a:t>
            </a:r>
            <a:r>
              <a:rPr lang="en-US" sz="2400" dirty="0"/>
              <a:t>geographical </a:t>
            </a:r>
            <a:r>
              <a:rPr lang="en-US" sz="2400" dirty="0" smtClean="0"/>
              <a:t>coordinates...</a:t>
            </a: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Tweets filtering</a:t>
            </a:r>
            <a:r>
              <a:rPr lang="en-US" sz="2400" dirty="0" smtClean="0"/>
              <a:t>: We </a:t>
            </a:r>
            <a:r>
              <a:rPr lang="en-US" sz="2400" dirty="0"/>
              <a:t>are interested in the disease-related tweets. According to </a:t>
            </a:r>
            <a:r>
              <a:rPr lang="en-US" sz="2400" dirty="0" smtClean="0"/>
              <a:t>Healthcare </a:t>
            </a:r>
            <a:r>
              <a:rPr lang="en-US" sz="2400" dirty="0"/>
              <a:t>Hashtag </a:t>
            </a:r>
            <a:r>
              <a:rPr lang="en-US" sz="2400" dirty="0" smtClean="0"/>
              <a:t>Project, </a:t>
            </a:r>
            <a:r>
              <a:rPr lang="en-US" sz="2400" dirty="0"/>
              <a:t>there are 21 main </a:t>
            </a:r>
            <a:r>
              <a:rPr lang="en-US" sz="2400" dirty="0" smtClean="0"/>
              <a:t>disease categories </a:t>
            </a:r>
            <a:r>
              <a:rPr lang="en-US" sz="2400" dirty="0"/>
              <a:t>such </a:t>
            </a:r>
            <a:r>
              <a:rPr lang="en-US" sz="2400" dirty="0" smtClean="0"/>
              <a:t>as Cancer, Psych 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category contains a list of keywords </a:t>
            </a:r>
            <a:r>
              <a:rPr lang="en-US" sz="2400" dirty="0" smtClean="0"/>
              <a:t>which can </a:t>
            </a:r>
            <a:r>
              <a:rPr lang="en-US" sz="2400" dirty="0"/>
              <a:t>be referred to the disease. By filtering this set of keywords</a:t>
            </a:r>
            <a:r>
              <a:rPr lang="en-US" sz="2400" dirty="0" smtClean="0"/>
              <a:t>, we </a:t>
            </a:r>
            <a:r>
              <a:rPr lang="en-US" sz="2400" dirty="0"/>
              <a:t>are able to get each disease’s tweets. 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total number </a:t>
            </a:r>
            <a:r>
              <a:rPr lang="en-US" sz="2400" dirty="0" smtClean="0"/>
              <a:t>of disease-related </a:t>
            </a:r>
            <a:r>
              <a:rPr lang="en-US" sz="2400" dirty="0"/>
              <a:t>tweets </a:t>
            </a:r>
            <a:r>
              <a:rPr lang="en-US" sz="2400" dirty="0" smtClean="0"/>
              <a:t>is </a:t>
            </a:r>
            <a:r>
              <a:rPr lang="en-US" sz="2400" dirty="0"/>
              <a:t>12,6915, </a:t>
            </a:r>
            <a:r>
              <a:rPr lang="en-US" sz="2400" dirty="0" err="1"/>
              <a:t>accountingfor</a:t>
            </a:r>
            <a:r>
              <a:rPr lang="en-US" sz="2400" dirty="0"/>
              <a:t> 0.22% of the total number of tweets from Jan 6 to Jan 31,2017</a:t>
            </a:r>
            <a:endParaRPr lang="en-US" sz="2400" dirty="0"/>
          </a:p>
          <a:p>
            <a:pPr>
              <a:buFont typeface="Arial" charset="0"/>
              <a:buChar char="•"/>
            </a:pPr>
            <a:endParaRPr lang="en-US" sz="2400" dirty="0"/>
          </a:p>
          <a:p>
            <a:pPr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/>
              <a:t>Processing Twitter data</a:t>
            </a:r>
          </a:p>
        </p:txBody>
      </p:sp>
    </p:spTree>
    <p:extLst>
      <p:ext uri="{BB962C8B-B14F-4D97-AF65-F5344CB8AC3E}">
        <p14:creationId xmlns:p14="http://schemas.microsoft.com/office/powerpoint/2010/main" val="14621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Visual components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6" y="1197456"/>
            <a:ext cx="8254314" cy="52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614363" y="-21283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Visual components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568"/>
            <a:ext cx="9144000" cy="2489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4154583"/>
            <a:ext cx="9144000" cy="257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867</Words>
  <Application>Microsoft Macintosh PowerPoint</Application>
  <PresentationFormat>On-screen Show (4:3)</PresentationFormat>
  <Paragraphs>87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Lucida Grande</vt:lpstr>
      <vt:lpstr>MS Gothic</vt:lpstr>
      <vt:lpstr>ＭＳ Ｐゴシック</vt:lpstr>
      <vt:lpstr>Times New Roman</vt:lpstr>
      <vt:lpstr>Wingdings</vt:lpstr>
      <vt:lpstr>Arial</vt:lpstr>
      <vt:lpstr>Custom Design</vt:lpstr>
      <vt:lpstr>1_Custom Design</vt:lpstr>
      <vt:lpstr>PowerPoint Presentation</vt:lpstr>
      <vt:lpstr>Outline</vt:lpstr>
      <vt:lpstr>Project Overview</vt:lpstr>
      <vt:lpstr>Project Overview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Presentation Diva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Microsoft Office User</cp:lastModifiedBy>
  <cp:revision>122</cp:revision>
  <cp:lastPrinted>2018-12-10T22:45:32Z</cp:lastPrinted>
  <dcterms:created xsi:type="dcterms:W3CDTF">2005-04-19T19:05:52Z</dcterms:created>
  <dcterms:modified xsi:type="dcterms:W3CDTF">2018-12-10T23:43:27Z</dcterms:modified>
</cp:coreProperties>
</file>